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313" r:id="rId3"/>
    <p:sldId id="300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304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306" r:id="rId41"/>
    <p:sldId id="310" r:id="rId42"/>
    <p:sldId id="309" r:id="rId43"/>
    <p:sldId id="307" r:id="rId44"/>
    <p:sldId id="315" r:id="rId45"/>
    <p:sldId id="308" r:id="rId46"/>
  </p:sldIdLst>
  <p:sldSz cx="12192000" cy="6858000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C24CF-CCC3-4425-B608-B14C0F8402D6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704616"/>
            <a:ext cx="5316220" cy="38492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8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73B12-D64E-4668-B28A-16DCE96A4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25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Ненецкий автономный округ , Республика Коми , Вологодская область , Курганская область , Томская область , Архангельская область, Еврейская автономная область, Ханты-Мансийский автономный округ,</a:t>
            </a:r>
            <a:r>
              <a:rPr lang="ru-RU" baseline="0" dirty="0" smtClean="0"/>
              <a:t> </a:t>
            </a:r>
            <a:r>
              <a:rPr lang="ru-RU" dirty="0" smtClean="0"/>
              <a:t> Республика Хакасия , Республика Карелия,</a:t>
            </a:r>
            <a:r>
              <a:rPr lang="ru-RU" baseline="0" dirty="0" smtClean="0"/>
              <a:t> </a:t>
            </a:r>
            <a:r>
              <a:rPr lang="ru-RU" dirty="0" smtClean="0"/>
              <a:t> Ямало-Ненецкий</a:t>
            </a:r>
            <a:r>
              <a:rPr lang="ru-RU" baseline="0" dirty="0" smtClean="0"/>
              <a:t> </a:t>
            </a:r>
            <a:r>
              <a:rPr lang="ru-RU" dirty="0" smtClean="0"/>
              <a:t>автономный окру,</a:t>
            </a:r>
            <a:r>
              <a:rPr lang="ru-RU" baseline="0" dirty="0" smtClean="0"/>
              <a:t> </a:t>
            </a:r>
            <a:r>
              <a:rPr lang="ru-RU" dirty="0" smtClean="0"/>
              <a:t> Новосибирская область,</a:t>
            </a:r>
            <a:r>
              <a:rPr lang="ru-RU" baseline="0" dirty="0" smtClean="0"/>
              <a:t> </a:t>
            </a:r>
            <a:r>
              <a:rPr lang="ru-RU" dirty="0" smtClean="0"/>
              <a:t> Пермский край  Республика Саха (Якутия) , Республика Калмыкия ,Удмуртская Республика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73B12-D64E-4668-B28A-16DCE96A48D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797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Только в НГП в 2021 году было 197396 первично  обратившихся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373B12-D64E-4668-B28A-16DCE96A48DE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03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3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0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80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602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97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85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55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34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31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45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4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7DCE-9A40-415D-A5DD-2BB715060BE2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F389F-7FB1-44B3-9A1A-445D573FF1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68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352697"/>
            <a:ext cx="9144000" cy="175042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Паразитарные заболевания и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протозоозы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году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24000" y="2560320"/>
            <a:ext cx="9144000" cy="269748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подготовлена врачом-эпидемиологом БУ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Няганская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городская поликлиника», главным внештатным специалистом-эпидемиологом Ежовой Ольгой Андреевной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г.Нягань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2022 год</a:t>
            </a:r>
          </a:p>
          <a:p>
            <a:pPr algn="l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6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784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Токсокароз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(РФ 2021 год)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7910"/>
            <a:ext cx="10515600" cy="494905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токсокарозом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несмотря на имеющуюся тенденцию к снижению, остается актуальной проблемой, в особенности для населения крупных городов. В 2021 г. зарегистрировано 690 случаев заболевания (0,47 на 100 тыс. населения), по сравнению с 2020 годом заболеваемость снизилась на 20,34 %, а с СМП – в 4 раза. Среди детей до 17 лет выявлено 282 случая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токсокароза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(0,93 на 100 тыс. данного возраста), это в 1,3 раза меньше, чем в 2020 году, а по сравнению с 2012 г. – уменьшилась в 6,1 раза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28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передающиеся через рыбу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теряет своей актуальности проблема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передающихся через рыбу, ракообразных, моллюсков, земноводных, пресмыкающихся и продукты их переработки. Наиболее распространенными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паразитозами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среди населения Российской Федерации являются описторхоз,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клонорхоз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дифиллоботриозы, кроме того, существует риск заражения другими, менее распространенными на территории страны, видами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Описторхоз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самый распространенный гельминтоз, передающийся через зараженную пресноводную рыбу. Заболеваемость описторхозом имеет многолетнюю тенденцию к снижению. В 2021 г. зарегистрировано 8908 случаев описторхоза, заболеваемость составила 6,08 на 100 тыс. населения, что ниже показателя 2020 г. на 10,2 % (6,77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городского населения составляет 77,87 % случаев заболевания (6937 случаев),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долю сельского населения приходится 22,13 % (1971 случай). Описторхоз зарегистрирован во всех возрастных группах. Доля детей до 17 лет, заболевших описторхозом, составила 11,6 % (1032 случая, 3,4 на 100 тыс. населения данной возрастной группы). Отмечено превышение среднероссийского показателя в 2021 г. в 11 субъектах Российской Федерации, в 2020 г. – в 13. Показатель заболеваемости описторхозом в субъектах страны варьировал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0,02 до 90,60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100 тыс. населения. </a:t>
            </a:r>
          </a:p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Неблагополучными по описторхозу являются практически все территории, примыкающие к бассейнам рек Оби, Иртыша, Томи и их притокам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обнаружения личинок гельминтов в рыбе в 2021 г. составил 0,6 % (в 2020 г. – 0,8 %, в 2012 г. – 3,7 %).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041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Трихинеллез (РФ в 2021)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0789"/>
            <a:ext cx="10515600" cy="476617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г. зарегистрировано 27 случаев трихинеллеза (0,02 на 100 тыс. населения),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превышает данные за 2020 г. на 7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случев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(0,01 на 100 тыс.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Трихинеллез зарегистрирован в 12 субъектах Российской Федерации, в 2020 г. – в 7. Среди детей до 17 лет зарегистрировано 7 случаев (2020 г. – 3 случая).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заражения людей трихинеллезом является употребление в пищу мяса домашних и диких животных, не прошедшее ветеринарно-санитарную экспертизу, добытое на охоте, приобретенное в местах несанкционированной продажи, из личного подворья, купленное на рынках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955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Эхинококкоз (2021 год РФ)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5030"/>
            <a:ext cx="10515600" cy="513193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населения эхинококкозом в 2021 г. по сравнению с 2020 г.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увеличилась на 18,75 %,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по сравнению с СМП снизилась на 44 %.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2021 г. зарегистрирован 281 случай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(0,19 на 100 тыс. населения) против 233 случаев (0,16) в 2020 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детей до 17 лет выявлено 35 случаев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(0,12 на 100 тыс. детей данного возраста) по сравнению с 2020 г.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возросла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3 случая – 32 случая (0,11).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случая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эхонококкоза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(0,06 на 100 тыс. детей данного возраста) зарегистрировано среди детей в возрасте 1–2 лет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Наиболее высокая заболеваемость эхинококкозом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альвеококкозом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регистрируется в субъектах, где население занимается охотничьим промыслом и отгонным животноводством.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Заболеваемость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альвеококкозом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г. увеличилась в 1,5 раза по сравнению с 2020 г., выявлено 48 случаев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альвеококкоза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(0,03 на 100 тыс. населения) против 32 случаев (0,02 на 100 тыс. населения) в 2020 году, при этом, в сравнении с СМП (0,03) заболеваемость осталась на уровне среднемноголетних значений. По сравнению с 2013 годом (год введения регистрации на федеральном уровне) заболеваемость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альвеококкозом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осталась на том же уровне – 47 случаев (0,03 на 100 тыс. населения).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337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029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Гельминтозы и кишечные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ХМАО-Югре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1783"/>
            <a:ext cx="10515600" cy="4975180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период 2018-2021гг. в округе  зарегистрировано 17 777 случаев заболевания гельминтозами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в округе  зарегистрировано 5313  случаев заболеваний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гельминтозами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 2 раза выше уровня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года.</a:t>
            </a:r>
          </a:p>
          <a:p>
            <a:pPr algn="just" fontAlgn="base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анализируемый период в ХМАО-Югре  отмечается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заболеваемости по следующим нозологическим формам: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токсокароз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1,4 раза, дифиллоботриоз – в 1,3 раза, аскаридоза 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1,8 раза,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2,5 раза.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Группа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  в 2021 г. практически полностью формировалась за счет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79,9%.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гельминтозов зарегистрировано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5010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случаев заболеваний, 65,0% из которых составляют контагиозные гельминтозы — энтеробиоз. За период 2018-2020гг. Зарегистрировано 13 486 случаев энтеробиоза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324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Эпидситуация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ХМАО-Югре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Контактные гельминтозы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Энтеробиоз.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году зарегистрировано 3256 случаев энтеробиоза, показатель заболеваемости на 100 тыс. населения – 193,8. Отмечается повышение уровня заболеваемости энтеробиозом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32,3%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сравнению с прошлым годом (в 2020 г. - 2468 случаев, показатель составил – 146,5). Повышение заболеваемости энтеробиозом отмечается как среди детей, так и среди взрослых. Заболеваемость энтеробиозом формировалась за счет детей в возрасте до 17 лет и составила 97,9% от числа заболевших. Показатель заболеваемости детского населения составил 792,1 на 100 тыс. детского населения (в 2020 г. – 298,0).</a:t>
            </a:r>
          </a:p>
          <a:p>
            <a:pPr algn="just" fontAlgn="base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с августа по октябрь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отмечено увеличение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выявляемости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энтеробиоза у детей дошкольного и младшего школьного возраста за счет ежегодного планового обследования на энтеробиоз после летних каникул. </a:t>
            </a:r>
          </a:p>
          <a:p>
            <a:pPr algn="just" fontAlgn="base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энтеробиозом в 2021г. составила 3256 случаев и на 24,2% превышала заболеваемость 2020.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2468 случаев. В структуре заболевших 97,9% составляют дети в возрасте до 17 лет (2020г. - 98,1%). Доля детей, заболевших энтеробиозом, посещающих детские дошкольные учреждения и школы, составила 86,2% (в 2020 г. - 85,3%).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444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915036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3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Геогельминтозы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990012"/>
          </a:xfrm>
        </p:spPr>
        <p:txBody>
          <a:bodyPr>
            <a:noAutofit/>
          </a:bodyPr>
          <a:lstStyle/>
          <a:p>
            <a:pPr algn="just" fontAlgn="base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Геогельминтозы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структуре паразитарной заболеваемости в ХМАО-Югре занимают четвертое место после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контагиозных гельминтозов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составляя до 3% удельного веса.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Аскаридоз.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2021г. зарегистрировано 98 случаев аскаридоза, показатель заболеваемости на 100 тыс. населения составил 5,8 (в 2020 г. – 139 сл., показатель 8,25%). В 2021г. отмечается снижение заболеваемости относительно 2020г. на 29,5%. Среди детей до 17 лет зарегистрировано 76 случаев (77,6% от общего числа заболевших), показатель на 100 тыс. детского населения – 18,9.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детей посещающих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дошкольные учреждения и школы зарегистрировано 62  случая заболевания — 63,3% (на уровне 2020 г. – 53 сл. - 38,1%).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Заражение аскаридозом чаще всего происходит при употреблении в пищу плохо промытых овощей, фруктов, ягод и столовой зелени, выращенных на территориях России, а также купленных на рынках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77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Геогельминтозы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Токсокароз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2021 году в округе заболеваемость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токсокарозом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уровень 2020г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– 11 случаев,  8 из которых приходятся на детское население до 14 лет (2020г. — 7 случаев, 2 из которых дети до 14 лет). Также  отмечается, что уровень заболеваемости в течение последних двух лет ниже в сравнении с 2019 годом (в 2019 г. – 16 сл.,) при этом заболеваемость среди детского населения в 2021 году увеличилась (2019 г. - у детей до 14 лет – 2 сл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Трихоцефалез.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с 2018 по 2021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зарегистрированы 20 случаев трихоцефалеза. В 2021 году — 1 случай, у ребенка до 14 лет, отмечается снижение относительно уровня 2020г. – 4 случая, 2 у детей до 17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399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приходится 43,2%. Наибольший удельный вес в группе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биогельинтозов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94,1% —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описторхоз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77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534289"/>
              </p:ext>
            </p:extLst>
          </p:nvPr>
        </p:nvGraphicFramePr>
        <p:xfrm>
          <a:off x="838200" y="836025"/>
          <a:ext cx="10515600" cy="5617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2400">
                  <a:extLst>
                    <a:ext uri="{9D8B030D-6E8A-4147-A177-3AD203B41FA5}">
                      <a16:colId xmlns:a16="http://schemas.microsoft.com/office/drawing/2014/main" val="231348816"/>
                    </a:ext>
                  </a:extLst>
                </a:gridCol>
                <a:gridCol w="2016892">
                  <a:extLst>
                    <a:ext uri="{9D8B030D-6E8A-4147-A177-3AD203B41FA5}">
                      <a16:colId xmlns:a16="http://schemas.microsoft.com/office/drawing/2014/main" val="1778465987"/>
                    </a:ext>
                  </a:extLst>
                </a:gridCol>
                <a:gridCol w="2016892">
                  <a:extLst>
                    <a:ext uri="{9D8B030D-6E8A-4147-A177-3AD203B41FA5}">
                      <a16:colId xmlns:a16="http://schemas.microsoft.com/office/drawing/2014/main" val="806156040"/>
                    </a:ext>
                  </a:extLst>
                </a:gridCol>
                <a:gridCol w="2639416">
                  <a:extLst>
                    <a:ext uri="{9D8B030D-6E8A-4147-A177-3AD203B41FA5}">
                      <a16:colId xmlns:a16="http://schemas.microsoft.com/office/drawing/2014/main" val="604267073"/>
                    </a:ext>
                  </a:extLst>
                </a:gridCol>
              </a:tblGrid>
              <a:tr h="516000">
                <a:tc rowSpan="2"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Нозоформа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(%)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4939325"/>
                  </a:ext>
                </a:extLst>
              </a:tr>
              <a:tr h="432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17 лет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648541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описторхоз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2382795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дифиллоботриоз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8972280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фасциолез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7890590"/>
                  </a:ext>
                </a:extLst>
              </a:tr>
              <a:tr h="540571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5217464"/>
                  </a:ext>
                </a:extLst>
              </a:tr>
              <a:tr h="540571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трихинеллез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8514804"/>
                  </a:ext>
                </a:extLst>
              </a:tr>
              <a:tr h="540571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тениоз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6743027"/>
                  </a:ext>
                </a:extLst>
              </a:tr>
              <a:tr h="49142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тениаринхоз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3317484"/>
                  </a:ext>
                </a:extLst>
              </a:tr>
              <a:tr h="516000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альвеококкоз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4473743"/>
                  </a:ext>
                </a:extLst>
              </a:tr>
              <a:tr h="49142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8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54494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26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Паразитарные заболевания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01338"/>
            <a:ext cx="10515600" cy="5275626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Эпидемиологическая значимость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широким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возбудителей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хроническим течением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подавлением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естественного иммунитета, а также низким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качеством диагностики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Паразитарные болезни человека остаются серьезной угрозой для здоровья населения. В 2021 г. зарегистрировано 180,64 тыс. случаев паразитарных заболеваний, показатель заболеваемости составил 123,34 на 100 тыс. населения,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 4,37 % выше показателя 2020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г., но в 3,1 раза меньше показателя 2012 года и в 1,9 раза ниже СМП (238,99 на 100 тыс. населения).  На детей до 17 лет приходится 88,8 % всех случаев паразитарной заболеваний.  Превышение среднероссийского показателя суммарной заболеваемости паразитарными болезнями зарегистрировано в 36 субъектах Российской Федерации, из них в 7 субъектах – более чем в 3 раза; более чем в 2 раза – в 9 субъектах, при этом относительно СМП заболеваемость в данных субъектах в 2021 г. снизилась 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общей структуре паразитарной заболеваемости доля гельминтозов в 2021 г. составила 88,4 %,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11,6 %. В сравнении с показателями 2012 г. этиологическая структура заболеваемости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паразитозами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изменилась: доля гельминтозов составила 79,85 %, доля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20,15 %.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618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5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передающиеся через рыбу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6834"/>
            <a:ext cx="10515600" cy="5682343"/>
          </a:xfrm>
        </p:spPr>
        <p:txBody>
          <a:bodyPr>
            <a:noAutofit/>
          </a:bodyPr>
          <a:lstStyle/>
          <a:p>
            <a:pPr marL="0" indent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Ханты-Мансийском автономном округ-Югре регистрируется 2 нозологические формы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передающихся через рыбу: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описторхоз и дифиллоботриоз, являющиеся краевой патологией Югры и достигающие 50% в структуре паразитарной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Описторхоз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остается наиболее актуальной и социально-значимой паразитарной патологией населения ХМАО-Югры. На его долю приходится 30,7 % в структуре всех гельминтозов, регистрируемых в округе и 94,1% всех зарегистрированных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Крайне высокая заболеваемость населения описторхозом обусловлена расположением округа в крупнейшем в мире природном очаге.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году зарегистрировано 1541 случай описторхоза (91,7 на 100 тыс. населения), снижение относительно 2020 года (2020г. - 1870 случаев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Превышение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по стране показателя более чем в 18 раз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 же время в многолетней динамике наблюдается выраженная тенденция снижения регистрируемой заболеваемости, средняя скорость 3,3% в год. За 15 лет заболеваемость снизилась в 2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раза.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168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заболеваемости описторхозом в ХМАО-Югре за 20 лет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0246" y="1825625"/>
            <a:ext cx="17624039" cy="796357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Объект34" descr="OLE-объек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79930"/>
            <a:ext cx="11403106" cy="6083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6718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3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передающиеся через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рыбу - описторхоз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уменьшения регистрируемой заболеваемости являются дефекты выявления, учета и регистрации случаев описторхоза, связанные со снижением внимания к этой проблеме. Наибольшее снижение регистрации описторхоза в 2020 году произошло в г. Нижневартовске (43,5%),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Кондинском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(28,1%), Белоярском (18,2%) районах,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Сургут(28,1%), Нефтеюганск (27,1%),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Югорск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(12,7%)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Наибольшие показатели заболеваемости описторхозом наблюдаются в Белоярском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районах 424,6 и 404,4  на 100 тыс. населения, соответственно</a:t>
            </a:r>
            <a:r>
              <a:rPr lang="ru-RU" dirty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834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в которых наблюдается снижение регистрируемой заболеваемости описторхозом в 2021 году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926429"/>
              </p:ext>
            </p:extLst>
          </p:nvPr>
        </p:nvGraphicFramePr>
        <p:xfrm>
          <a:off x="838199" y="1018900"/>
          <a:ext cx="10813871" cy="53035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8669">
                  <a:extLst>
                    <a:ext uri="{9D8B030D-6E8A-4147-A177-3AD203B41FA5}">
                      <a16:colId xmlns:a16="http://schemas.microsoft.com/office/drawing/2014/main" val="1462771966"/>
                    </a:ext>
                  </a:extLst>
                </a:gridCol>
                <a:gridCol w="944510">
                  <a:extLst>
                    <a:ext uri="{9D8B030D-6E8A-4147-A177-3AD203B41FA5}">
                      <a16:colId xmlns:a16="http://schemas.microsoft.com/office/drawing/2014/main" val="1301378055"/>
                    </a:ext>
                  </a:extLst>
                </a:gridCol>
                <a:gridCol w="885340">
                  <a:extLst>
                    <a:ext uri="{9D8B030D-6E8A-4147-A177-3AD203B41FA5}">
                      <a16:colId xmlns:a16="http://schemas.microsoft.com/office/drawing/2014/main" val="480541911"/>
                    </a:ext>
                  </a:extLst>
                </a:gridCol>
                <a:gridCol w="1136540">
                  <a:extLst>
                    <a:ext uri="{9D8B030D-6E8A-4147-A177-3AD203B41FA5}">
                      <a16:colId xmlns:a16="http://schemas.microsoft.com/office/drawing/2014/main" val="851682478"/>
                    </a:ext>
                  </a:extLst>
                </a:gridCol>
                <a:gridCol w="1136540">
                  <a:extLst>
                    <a:ext uri="{9D8B030D-6E8A-4147-A177-3AD203B41FA5}">
                      <a16:colId xmlns:a16="http://schemas.microsoft.com/office/drawing/2014/main" val="2673906315"/>
                    </a:ext>
                  </a:extLst>
                </a:gridCol>
                <a:gridCol w="1459192">
                  <a:extLst>
                    <a:ext uri="{9D8B030D-6E8A-4147-A177-3AD203B41FA5}">
                      <a16:colId xmlns:a16="http://schemas.microsoft.com/office/drawing/2014/main" val="1740707331"/>
                    </a:ext>
                  </a:extLst>
                </a:gridCol>
                <a:gridCol w="1136540">
                  <a:extLst>
                    <a:ext uri="{9D8B030D-6E8A-4147-A177-3AD203B41FA5}">
                      <a16:colId xmlns:a16="http://schemas.microsoft.com/office/drawing/2014/main" val="1051990473"/>
                    </a:ext>
                  </a:extLst>
                </a:gridCol>
                <a:gridCol w="1136540">
                  <a:extLst>
                    <a:ext uri="{9D8B030D-6E8A-4147-A177-3AD203B41FA5}">
                      <a16:colId xmlns:a16="http://schemas.microsoft.com/office/drawing/2014/main" val="1712495605"/>
                    </a:ext>
                  </a:extLst>
                </a:gridCol>
              </a:tblGrid>
              <a:tr h="204690">
                <a:tc rowSpan="2"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 gridSpan="2"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000" kern="150">
                          <a:effectLst/>
                        </a:rPr>
                        <a:t>2021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0459" marR="6045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000" kern="150">
                          <a:effectLst/>
                        </a:rPr>
                        <a:t>2020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0459" marR="6045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 gridSpan="2"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000" kern="150">
                          <a:effectLst/>
                        </a:rPr>
                        <a:t>СМУ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0459" marR="6045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654386"/>
                  </a:ext>
                </a:extLst>
              </a:tr>
              <a:tr h="4155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ctr"/>
                </a:tc>
                <a:extLst>
                  <a:ext uri="{0D108BD9-81ED-4DB2-BD59-A6C34878D82A}">
                    <a16:rowId xmlns:a16="http://schemas.microsoft.com/office/drawing/2014/main" val="3005246948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Нефтеюганский</a:t>
                      </a: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р-н.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-1,17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727349436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Октябрьский р-н.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205,2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-4,00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284,6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1903777049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 р-он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-1,74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95,16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1558219622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Кондинский</a:t>
                      </a: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р-он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-21,71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178168957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Н-Вартовский р-н.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-1,30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690,2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extLst>
                  <a:ext uri="{0D108BD9-81ED-4DB2-BD59-A6C34878D82A}">
                    <a16:rowId xmlns:a16="http://schemas.microsoft.com/office/drawing/2014/main" val="2318932630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2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Урай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-2,41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209,5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/>
                </a:tc>
                <a:extLst>
                  <a:ext uri="{0D108BD9-81ED-4DB2-BD59-A6C34878D82A}">
                    <a16:rowId xmlns:a16="http://schemas.microsoft.com/office/drawing/2014/main" val="4261283194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Сургут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-1,06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171,6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556149207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Н-Вартовск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-1,39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251,4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839182928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Нягань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162,0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210,3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3681847795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Когалым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-1,48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423747474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Радужный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132,3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-2,14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264,5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674507713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Покачи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-1,22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4190996866"/>
                  </a:ext>
                </a:extLst>
              </a:tr>
              <a:tr h="360255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Белоярский р-н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2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424,6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-1,41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2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779,4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9" marR="60459" marT="0" marB="0" anchor="b"/>
                </a:tc>
                <a:extLst>
                  <a:ext uri="{0D108BD9-81ED-4DB2-BD59-A6C34878D82A}">
                    <a16:rowId xmlns:a16="http://schemas.microsoft.com/office/drawing/2014/main" val="272260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11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в которых наблюдается рост регистрируемой заболеваемости описторхозом в 2021 году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886560"/>
              </p:ext>
            </p:extLst>
          </p:nvPr>
        </p:nvGraphicFramePr>
        <p:xfrm>
          <a:off x="838200" y="1201781"/>
          <a:ext cx="10515600" cy="5199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3737">
                  <a:extLst>
                    <a:ext uri="{9D8B030D-6E8A-4147-A177-3AD203B41FA5}">
                      <a16:colId xmlns:a16="http://schemas.microsoft.com/office/drawing/2014/main" val="2760082729"/>
                    </a:ext>
                  </a:extLst>
                </a:gridCol>
                <a:gridCol w="1535679">
                  <a:extLst>
                    <a:ext uri="{9D8B030D-6E8A-4147-A177-3AD203B41FA5}">
                      <a16:colId xmlns:a16="http://schemas.microsoft.com/office/drawing/2014/main" val="3160901430"/>
                    </a:ext>
                  </a:extLst>
                </a:gridCol>
                <a:gridCol w="1535679">
                  <a:extLst>
                    <a:ext uri="{9D8B030D-6E8A-4147-A177-3AD203B41FA5}">
                      <a16:colId xmlns:a16="http://schemas.microsoft.com/office/drawing/2014/main" val="1586091208"/>
                    </a:ext>
                  </a:extLst>
                </a:gridCol>
                <a:gridCol w="1416068">
                  <a:extLst>
                    <a:ext uri="{9D8B030D-6E8A-4147-A177-3AD203B41FA5}">
                      <a16:colId xmlns:a16="http://schemas.microsoft.com/office/drawing/2014/main" val="1490234132"/>
                    </a:ext>
                  </a:extLst>
                </a:gridCol>
                <a:gridCol w="1416068">
                  <a:extLst>
                    <a:ext uri="{9D8B030D-6E8A-4147-A177-3AD203B41FA5}">
                      <a16:colId xmlns:a16="http://schemas.microsoft.com/office/drawing/2014/main" val="3459326584"/>
                    </a:ext>
                  </a:extLst>
                </a:gridCol>
                <a:gridCol w="1438369">
                  <a:extLst>
                    <a:ext uri="{9D8B030D-6E8A-4147-A177-3AD203B41FA5}">
                      <a16:colId xmlns:a16="http://schemas.microsoft.com/office/drawing/2014/main" val="252597607"/>
                    </a:ext>
                  </a:extLst>
                </a:gridCol>
              </a:tblGrid>
              <a:tr h="472638">
                <a:tc rowSpan="2"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Территории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(%)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0522703"/>
                  </a:ext>
                </a:extLst>
              </a:tr>
              <a:tr h="472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</a:t>
                      </a: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100 тыс.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100 тыс.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765273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Берёзовский</a:t>
                      </a: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р-н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173,3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3725721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Ханты-Мансийский р-н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142,0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1126293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Ханты-Мансийск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75,58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6814855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Нефтеюганск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24,23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6889190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6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Мегион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39,86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4352148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Советский р-н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404,3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364,6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3010269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6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Лангепас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1177702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600" b="1" kern="1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Пыть-Ях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168,2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128,6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349492"/>
                  </a:ext>
                </a:extLst>
              </a:tr>
              <a:tr h="472638">
                <a:tc>
                  <a:txBody>
                    <a:bodyPr/>
                    <a:lstStyle/>
                    <a:p>
                      <a:pPr indent="180340" algn="just" fontAlgn="base">
                        <a:spcAft>
                          <a:spcPts val="0"/>
                        </a:spcAft>
                      </a:pPr>
                      <a:r>
                        <a:rPr lang="ru-RU" sz="1600" b="1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ХМАО-Югра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91,73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 fontAlgn="base">
                        <a:spcAft>
                          <a:spcPts val="0"/>
                        </a:spcAft>
                      </a:pPr>
                      <a:r>
                        <a:rPr lang="ru-RU" sz="1600" b="1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-1,21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964589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731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передающиеся через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рыбу - описторхоз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4218"/>
            <a:ext cx="10515600" cy="5092745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причиной заболевания острым описторхозом является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употребление в пищу термически необработанной или плохо просоленной зараженной рыбы: язя, чебака, леща и плотвы. Ежегодно, при проведении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паразитологического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мониторинга обнаруживаются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необезвреженные личинки в рыбе карповых пород, отобранных для исследования в торговой сети или на складах рыбодобывающих предприятий, что подтверждает действие в качестве фактора заражения населения рыбы промышленного производства.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 же время наблюдается снижение числа выявленных неудовлетворительных проб, что является следствием эффективного мониторинга и надзора .</a:t>
            </a:r>
          </a:p>
          <a:p>
            <a:pPr algn="just" fontAlgn="base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Существенное негативное влияние на эпидемическую ситуацию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заболеваемости населения описторхозом в Югре оказывает неудовлетворительная очистка сточных вод на многих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 132 функционирующих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дезинвазии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внедрены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32-х (24,2%).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этом, при проведении контроля качества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дезинвазии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сточных вод обнаруживаются яйца гельминтов. В результате неэффективного обеззараживания сточных вод от яиц и личинок гельминтов происходит неблагоприятное  антропогенное воздействию на окружающую среду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1122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передающиеся через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рыбу -  Дифиллоботриоз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4831489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зарегистрировано 85 случаев дифиллоботриоза, показатель заболеваемости 5,1 на 100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2020 г. – 75 сл., показатель – 4,5 на 100 тыс.). Среди детей до 17 лет в 2021г. зарегистрировано 11 случаев дифиллоботриоза, показатель заболеваемости 2,7 на 100 тыс. (за 2020 г. – 13 случаев, показатель – 3,2 на 100 тыс.).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отметить рост показателя общей заболеваемости относительно 2020 года, при этом снижение заболеваемости среди детского населения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выявлено 48 случаев двойной инвазии  описторхозом и дифиллоботриозом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Заражение дифиллоботриозом произошло при употреблении недостаточно просоленной щучьей икры и плохо термически обработанной рыбы (речная рыба - щука, окунь).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78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Биогельминтозы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передающиеся через мясо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Autofit/>
          </a:bodyPr>
          <a:lstStyle/>
          <a:p>
            <a:pPr marL="36000" indent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зарегистрирован 1 случай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тениаринхоза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взрослого, в целом уровень заболеваемости сохраняется на уровне предыдущих лет (2020г. - не зарегистрировано, 2019г – 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2018г.-1 сл.) показатель заболеваемости на 100 тыс. населения составил 0,06.</a:t>
            </a:r>
          </a:p>
          <a:p>
            <a:pPr marL="36000" indent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 зарегистрирован 1 случай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тениоза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взрослого. В 2020 г., также как и 2019 и 2018г.г. зарегистрированы по одному случаю заболевания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тениозом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Заражение произошло при употреблении термически необработанного мясного фарша.</a:t>
            </a:r>
          </a:p>
          <a:p>
            <a:pPr marL="3600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Эхинококкозы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 indent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зарегистрированы 2 случай эхинококкоза (Сургут и Нижневартовск) и 1 случай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альвеококкоза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(Нижневартовск). В 2020г. выявлено 2 сл. эхинококкоза. Отмечается снижение заболеваемости эхинококкозом в 7,5 раза относительно 2019г. — 15 случаев. Среди детей до 17 лет в 2021 году заболеваний эхинококкозом зарегистрировано не было.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 летальных исходов от эхинококкоза в 2021 году зарегистрировано не было. </a:t>
            </a:r>
          </a:p>
          <a:p>
            <a:pPr marL="3600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Заражение эхинококкозом происходит при заглатывании яиц гельминта (с шерсти собак, объектов окружающей среды, загрязненных фекалиями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инвазированных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животных) при несоблюдении правил личной гигиены</a:t>
            </a:r>
          </a:p>
        </p:txBody>
      </p:sp>
    </p:spTree>
    <p:extLst>
      <p:ext uri="{BB962C8B-B14F-4D97-AF65-F5344CB8AC3E}">
        <p14:creationId xmlns:p14="http://schemas.microsoft.com/office/powerpoint/2010/main" val="1078859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84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Редкие гельминтозы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1966"/>
            <a:ext cx="10515600" cy="5144997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редких гельминтозов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году зарегистрированы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стронгилоидоз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(Сургут, 4 случая),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дикроцелиоз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Пыть-Ях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случай),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фасциолез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(Сургут – 4 случая, Нижневартовск – 1 случай),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клонорхоз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(Сургут, 1 случай),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бластоцистоз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Лангепас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случай). </a:t>
            </a:r>
          </a:p>
          <a:p>
            <a:pPr algn="just" fontAlgn="base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Стронгилоидоз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году зарегистрировано 4 случая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стронгилоидоза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взрослых жителей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г.Сургут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2020 г. выявлен 1 случай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стронгилоидоза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В двух случаях заболевание было завезено из других субъектов РФ (г. Геленджик Краснодарского края и Белгородская область), 2 случая местного заражения.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случаях в анамнезе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инвазированных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с почвой на даче или в частном огороде.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Подтверждение диагнозов осуществлялось в клинических лабораториях городских поликлиник № 1 и № 3. 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дирофиляриоза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2021 году не зарегистрировано (2020г. - один местный случай в г. Ханты-Мансийске). 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выявлен 1 случай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дикроцелиоза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взрослого в латентной форме.  2020г. случаев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дикроцелиоза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зарегистрировано не было.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82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Протозоозы</a:t>
            </a:r>
            <a:r>
              <a:rPr lang="ru-RU" b="1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3589"/>
            <a:ext cx="10515600" cy="5223374"/>
          </a:xfrm>
        </p:spPr>
        <p:txBody>
          <a:bodyPr/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группы кишечных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округе регистрируется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амебиаз,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токсоплазмоз.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заболеваемости кишечными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протозоозами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ХМАО-Югре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371343"/>
              </p:ext>
            </p:extLst>
          </p:nvPr>
        </p:nvGraphicFramePr>
        <p:xfrm>
          <a:off x="838200" y="1528353"/>
          <a:ext cx="10515600" cy="5081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8020">
                  <a:extLst>
                    <a:ext uri="{9D8B030D-6E8A-4147-A177-3AD203B41FA5}">
                      <a16:colId xmlns:a16="http://schemas.microsoft.com/office/drawing/2014/main" val="1960138321"/>
                    </a:ext>
                  </a:extLst>
                </a:gridCol>
                <a:gridCol w="905588">
                  <a:extLst>
                    <a:ext uri="{9D8B030D-6E8A-4147-A177-3AD203B41FA5}">
                      <a16:colId xmlns:a16="http://schemas.microsoft.com/office/drawing/2014/main" val="2850135549"/>
                    </a:ext>
                  </a:extLst>
                </a:gridCol>
                <a:gridCol w="905588">
                  <a:extLst>
                    <a:ext uri="{9D8B030D-6E8A-4147-A177-3AD203B41FA5}">
                      <a16:colId xmlns:a16="http://schemas.microsoft.com/office/drawing/2014/main" val="1412012045"/>
                    </a:ext>
                  </a:extLst>
                </a:gridCol>
                <a:gridCol w="905588">
                  <a:extLst>
                    <a:ext uri="{9D8B030D-6E8A-4147-A177-3AD203B41FA5}">
                      <a16:colId xmlns:a16="http://schemas.microsoft.com/office/drawing/2014/main" val="4058239726"/>
                    </a:ext>
                  </a:extLst>
                </a:gridCol>
                <a:gridCol w="905588">
                  <a:extLst>
                    <a:ext uri="{9D8B030D-6E8A-4147-A177-3AD203B41FA5}">
                      <a16:colId xmlns:a16="http://schemas.microsoft.com/office/drawing/2014/main" val="1431055001"/>
                    </a:ext>
                  </a:extLst>
                </a:gridCol>
                <a:gridCol w="905588">
                  <a:extLst>
                    <a:ext uri="{9D8B030D-6E8A-4147-A177-3AD203B41FA5}">
                      <a16:colId xmlns:a16="http://schemas.microsoft.com/office/drawing/2014/main" val="2392772384"/>
                    </a:ext>
                  </a:extLst>
                </a:gridCol>
                <a:gridCol w="826888">
                  <a:extLst>
                    <a:ext uri="{9D8B030D-6E8A-4147-A177-3AD203B41FA5}">
                      <a16:colId xmlns:a16="http://schemas.microsoft.com/office/drawing/2014/main" val="3921283814"/>
                    </a:ext>
                  </a:extLst>
                </a:gridCol>
                <a:gridCol w="960570">
                  <a:extLst>
                    <a:ext uri="{9D8B030D-6E8A-4147-A177-3AD203B41FA5}">
                      <a16:colId xmlns:a16="http://schemas.microsoft.com/office/drawing/2014/main" val="3657896825"/>
                    </a:ext>
                  </a:extLst>
                </a:gridCol>
                <a:gridCol w="960570">
                  <a:extLst>
                    <a:ext uri="{9D8B030D-6E8A-4147-A177-3AD203B41FA5}">
                      <a16:colId xmlns:a16="http://schemas.microsoft.com/office/drawing/2014/main" val="1072488359"/>
                    </a:ext>
                  </a:extLst>
                </a:gridCol>
                <a:gridCol w="1071612">
                  <a:extLst>
                    <a:ext uri="{9D8B030D-6E8A-4147-A177-3AD203B41FA5}">
                      <a16:colId xmlns:a16="http://schemas.microsoft.com/office/drawing/2014/main" val="4280979170"/>
                    </a:ext>
                  </a:extLst>
                </a:gridCol>
              </a:tblGrid>
              <a:tr h="994316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заболевания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80716473"/>
                  </a:ext>
                </a:extLst>
              </a:tr>
              <a:tr h="510892"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Лямблиоз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-23,69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4975280"/>
                  </a:ext>
                </a:extLst>
              </a:tr>
              <a:tr h="51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56,04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60,29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474257"/>
                  </a:ext>
                </a:extLst>
              </a:tr>
              <a:tr h="510892">
                <a:tc rowSpan="2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Криптоспоридиоз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2232335"/>
                  </a:ext>
                </a:extLst>
              </a:tr>
              <a:tr h="51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629007"/>
                  </a:ext>
                </a:extLst>
              </a:tr>
              <a:tr h="510892"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Амебиаз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-35,8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5151019"/>
                  </a:ext>
                </a:extLst>
              </a:tr>
              <a:tr h="51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68794"/>
                  </a:ext>
                </a:extLst>
              </a:tr>
              <a:tr h="510892"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Токсоплазмоз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-50,0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4926564"/>
                  </a:ext>
                </a:extLst>
              </a:tr>
              <a:tr h="510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9282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31194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27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512526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"Санитарно-эпидемиологические требования по профилактике инфекционных болезней"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 3.2.1173-02. 3.2. Профилактика паразитарных заболеваний. Серологические методы лабораторной диагностики паразитарных заболеваний. Методические указания"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(утв. Минздравом России 14.11.2002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"МУ 3.2.1756-03. 3.2. Профилактика паразитарных болезней. Эпидемиологический надзор за паразитарными болезнями. Методические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указания«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"МУ 3.2.2601-10. 3.2. Профилактика паразитарных болезней. Профилактика описторхоза. Методические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указания«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"МУ 3.4.3008-12. 3.4. Санитарная охрана территории. Порядок эпидемиологической и лабораторной диагностики особо опасных, "новых" и "возвращающихся" инфекционных болезней. Методические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указания«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"МУК 4.2.3145-13. 4.2. Методы контроля. Биологические и микробиологические факторы. Лабораторная диагностика гельминтозов 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Методические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указания»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"МУК 4.2.3222-14. 4.2. Методы контроля. Биологические и микробиологические факторы. Лабораторная диагностика малярии и бабезиозов. Методические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указания«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"МУК 4.2.3533-18. 4.2. Методы контроля. Биологические и микробиологические факторы. Иммунологические методы лабораторной диагностики паразитарных болезней. Методические указания"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321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9531"/>
            <a:ext cx="10515600" cy="5027432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продолжает оставаться самым распространенным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протозоозом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территории округа. В 2021 году зарегистрировано 242 случая (14,4 на 100 тыс.). Заболеваемость снизилась по сравнению с предыдущим годом на 23,68%.  В многолетней динамике сохраняется тенденция снижения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заболеваемости среди детей до 14 лет составил 35,14 на 100 тыс., что на 25,7 % ниже предыдущего года и в 2,4 раза выше  заболеваемости совокупного  населения.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23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заболеваемости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ХМАО-Югре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322258" y="4249271"/>
            <a:ext cx="8798462" cy="225910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1" name="Диаграм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356887"/>
            <a:ext cx="10282518" cy="515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6295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4"/>
          </a:xfrm>
        </p:spPr>
        <p:txBody>
          <a:bodyPr>
            <a:normAutofit/>
          </a:bodyPr>
          <a:lstStyle/>
          <a:p>
            <a:pPr algn="ctr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470"/>
            <a:ext cx="10515600" cy="504049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2018 году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был выявлен на территориях всех муниципальных образований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г.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Кондинского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районов.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высокие  показатели   в Советском районе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231,9%), г. Когалыме 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187,85%), г.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Нягани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115,56%), Белоярском районе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49,93%),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Лангепасе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41,81%), г.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Пыть-Яхе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39,44%), Нижневартовском районе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33,26%), г. Сургуте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27,92%), г.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Мегионе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(превышение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среденеокружного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5,76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было проведено 38 санитарно-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паразитологических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исследований воды в рекреационных зонах, 61  проба воды из поверхностных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водоисточников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подачей в сеть, 141 пробы воды поверхностных водоемов в местах сброса сточных вод.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Цисты лямблий не обнаружены.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39684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9714"/>
            <a:ext cx="10931434" cy="519724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Ханты-Мансийском автономном округе – Югре с 2015 года регистрируется спорадическая заболеваемость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указанный период зарегистрировано 6 случаев заболевания.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году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регистрировался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диагностировался всего в 2-х территориях ХМАО-Югры (г. Нижневартовск и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Нягань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при этом в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Нягани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последний (и единственный) случай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был выявлен в 2015 году, в г. Нижневартовске в 2020 году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5292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Территории, в которых осуществляется диагностика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криптоспоридиоза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552753"/>
              </p:ext>
            </p:extLst>
          </p:nvPr>
        </p:nvGraphicFramePr>
        <p:xfrm>
          <a:off x="838201" y="1371597"/>
          <a:ext cx="10515598" cy="506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0094">
                  <a:extLst>
                    <a:ext uri="{9D8B030D-6E8A-4147-A177-3AD203B41FA5}">
                      <a16:colId xmlns:a16="http://schemas.microsoft.com/office/drawing/2014/main" val="2742307979"/>
                    </a:ext>
                  </a:extLst>
                </a:gridCol>
                <a:gridCol w="947036">
                  <a:extLst>
                    <a:ext uri="{9D8B030D-6E8A-4147-A177-3AD203B41FA5}">
                      <a16:colId xmlns:a16="http://schemas.microsoft.com/office/drawing/2014/main" val="4241112365"/>
                    </a:ext>
                  </a:extLst>
                </a:gridCol>
                <a:gridCol w="945907">
                  <a:extLst>
                    <a:ext uri="{9D8B030D-6E8A-4147-A177-3AD203B41FA5}">
                      <a16:colId xmlns:a16="http://schemas.microsoft.com/office/drawing/2014/main" val="2997866618"/>
                    </a:ext>
                  </a:extLst>
                </a:gridCol>
                <a:gridCol w="945907">
                  <a:extLst>
                    <a:ext uri="{9D8B030D-6E8A-4147-A177-3AD203B41FA5}">
                      <a16:colId xmlns:a16="http://schemas.microsoft.com/office/drawing/2014/main" val="454629280"/>
                    </a:ext>
                  </a:extLst>
                </a:gridCol>
                <a:gridCol w="945907">
                  <a:extLst>
                    <a:ext uri="{9D8B030D-6E8A-4147-A177-3AD203B41FA5}">
                      <a16:colId xmlns:a16="http://schemas.microsoft.com/office/drawing/2014/main" val="2473296169"/>
                    </a:ext>
                  </a:extLst>
                </a:gridCol>
                <a:gridCol w="759661">
                  <a:extLst>
                    <a:ext uri="{9D8B030D-6E8A-4147-A177-3AD203B41FA5}">
                      <a16:colId xmlns:a16="http://schemas.microsoft.com/office/drawing/2014/main" val="4091679425"/>
                    </a:ext>
                  </a:extLst>
                </a:gridCol>
                <a:gridCol w="879310">
                  <a:extLst>
                    <a:ext uri="{9D8B030D-6E8A-4147-A177-3AD203B41FA5}">
                      <a16:colId xmlns:a16="http://schemas.microsoft.com/office/drawing/2014/main" val="1830925259"/>
                    </a:ext>
                  </a:extLst>
                </a:gridCol>
                <a:gridCol w="879310">
                  <a:extLst>
                    <a:ext uri="{9D8B030D-6E8A-4147-A177-3AD203B41FA5}">
                      <a16:colId xmlns:a16="http://schemas.microsoft.com/office/drawing/2014/main" val="40982116"/>
                    </a:ext>
                  </a:extLst>
                </a:gridCol>
                <a:gridCol w="931233">
                  <a:extLst>
                    <a:ext uri="{9D8B030D-6E8A-4147-A177-3AD203B41FA5}">
                      <a16:colId xmlns:a16="http://schemas.microsoft.com/office/drawing/2014/main" val="944982547"/>
                    </a:ext>
                  </a:extLst>
                </a:gridCol>
                <a:gridCol w="931233">
                  <a:extLst>
                    <a:ext uri="{9D8B030D-6E8A-4147-A177-3AD203B41FA5}">
                      <a16:colId xmlns:a16="http://schemas.microsoft.com/office/drawing/2014/main" val="3740016635"/>
                    </a:ext>
                  </a:extLst>
                </a:gridCol>
              </a:tblGrid>
              <a:tr h="724056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6788373"/>
                  </a:ext>
                </a:extLst>
              </a:tr>
              <a:tr h="724056">
                <a:tc rowSpan="2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ХМАО-Югра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85024855"/>
                  </a:ext>
                </a:extLst>
              </a:tr>
              <a:tr h="72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91301985"/>
                  </a:ext>
                </a:extLst>
              </a:tr>
              <a:tr h="724056">
                <a:tc rowSpan="2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г.Нижневартовск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31679603"/>
                  </a:ext>
                </a:extLst>
              </a:tr>
              <a:tr h="72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1,83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86764478"/>
                  </a:ext>
                </a:extLst>
              </a:tr>
              <a:tr h="724056">
                <a:tc rowSpan="2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г.Нягань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1400355"/>
                  </a:ext>
                </a:extLst>
              </a:tr>
              <a:tr h="72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1,77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493497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9587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7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7910"/>
            <a:ext cx="10515600" cy="4949053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ХМАО-Югре регистрируется на спорадическом уровне. За 10 лет зарегистрировано 57 случаев в 14 муниципальных образованиях. С 2018 года наблюдается существенное снижение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выявлен 1 случай в г. Нефтеюганске, что в 2 раза ниже 2020 года. В течение 10 летнего периода выявлено 2 случая токсоплазмоза у детей.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определяется такая проблема как отсутствие диагностики и учета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по профилактике токсоплазмоза - организация диагностики и учета заболевания, и контроль за своевременностью предоставления экстренных извещений на каждый случай токсоплазмоза; тщательное расследование каждого случая с предоставлением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эпидкарт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врожденный, церебральный и летальный случаи.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7546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заболеваемости токсоплазмозом в ХМАО-Югре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2437" y="7826377"/>
            <a:ext cx="17670051" cy="783598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9218" name="Диаграмма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1"/>
            <a:ext cx="10515600" cy="535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74963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Малярия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7909"/>
            <a:ext cx="10515600" cy="49490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Ханты-Мансийском автономном округе – Югре малярия регистрируется в виде единичных случаев, завезенных в основном из стран Африки или Индии и связанных с профессиональной деятельностью заболевших или отдыхом.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2012-2021 гг. в ХМАО-Югре зарегистрировано 27 завозных случая малярии,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 8 случаев малярии, вызванной P.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alciparum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2021г. зарегистрировано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завозных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повторных случая у жителей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г.Пыть-Ях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вернувшихся из Африки. Заболевания были вызваны возбудителями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Plasmodium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vivax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Plasmodium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falciparum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Оба случая завозные из Африки (Демократическая Республика Конго, республика Южный Судан), обе поездки связаны со служебными командировками.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Регулярная регистрация завозных из-за рубежа случаев малярии свидетельствует о недостатках в работе по профилактике малярии в организациях, командирующих работников в страны тропического и субтропического пояса. </a:t>
            </a:r>
          </a:p>
          <a:p>
            <a:pPr algn="just" fontAlgn="base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задачей по профилактике малярии на территории ХМАО-Югры является информационно-разъяснительная работа руководителями, командирующих сотрудников или организующих путешествия туристов в страны субтропического и тропического пояса, о возможности заражения инфекциями, необходимости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химиопрофилактики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малярии, соблюдении мер личной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округа необходимо проведение комплексных мероприятий по снижению численности популяции кровососущих комаров. </a:t>
            </a:r>
          </a:p>
          <a:p>
            <a:pPr algn="just" fontAlgn="base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0872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4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Малярия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535414"/>
              </p:ext>
            </p:extLst>
          </p:nvPr>
        </p:nvGraphicFramePr>
        <p:xfrm>
          <a:off x="838199" y="822324"/>
          <a:ext cx="10515603" cy="5852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7060">
                  <a:extLst>
                    <a:ext uri="{9D8B030D-6E8A-4147-A177-3AD203B41FA5}">
                      <a16:colId xmlns:a16="http://schemas.microsoft.com/office/drawing/2014/main" val="3834093220"/>
                    </a:ext>
                  </a:extLst>
                </a:gridCol>
                <a:gridCol w="1100065">
                  <a:extLst>
                    <a:ext uri="{9D8B030D-6E8A-4147-A177-3AD203B41FA5}">
                      <a16:colId xmlns:a16="http://schemas.microsoft.com/office/drawing/2014/main" val="2084216543"/>
                    </a:ext>
                  </a:extLst>
                </a:gridCol>
                <a:gridCol w="800680">
                  <a:extLst>
                    <a:ext uri="{9D8B030D-6E8A-4147-A177-3AD203B41FA5}">
                      <a16:colId xmlns:a16="http://schemas.microsoft.com/office/drawing/2014/main" val="2883270391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518622180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2940684517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4217793630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1469446094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691160739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2513492707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1630126817"/>
                    </a:ext>
                  </a:extLst>
                </a:gridCol>
                <a:gridCol w="690442">
                  <a:extLst>
                    <a:ext uri="{9D8B030D-6E8A-4147-A177-3AD203B41FA5}">
                      <a16:colId xmlns:a16="http://schemas.microsoft.com/office/drawing/2014/main" val="1520342414"/>
                    </a:ext>
                  </a:extLst>
                </a:gridCol>
                <a:gridCol w="717131">
                  <a:extLst>
                    <a:ext uri="{9D8B030D-6E8A-4147-A177-3AD203B41FA5}">
                      <a16:colId xmlns:a16="http://schemas.microsoft.com/office/drawing/2014/main" val="3508783505"/>
                    </a:ext>
                  </a:extLst>
                </a:gridCol>
                <a:gridCol w="717131">
                  <a:extLst>
                    <a:ext uri="{9D8B030D-6E8A-4147-A177-3AD203B41FA5}">
                      <a16:colId xmlns:a16="http://schemas.microsoft.com/office/drawing/2014/main" val="2937841705"/>
                    </a:ext>
                  </a:extLst>
                </a:gridCol>
              </a:tblGrid>
              <a:tr h="1170559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заболевания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667292"/>
                  </a:ext>
                </a:extLst>
              </a:tr>
              <a:tr h="1170559"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5729806"/>
                  </a:ext>
                </a:extLst>
              </a:tr>
              <a:tr h="11705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100 тыс.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1,67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1654167"/>
                  </a:ext>
                </a:extLst>
              </a:tr>
              <a:tr h="1170559">
                <a:tc rowSpan="2"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вызванная</a:t>
                      </a:r>
                    </a:p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Pl.falciparum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абс.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8455599"/>
                  </a:ext>
                </a:extLst>
              </a:tr>
              <a:tr h="11705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100 тыс.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1853252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3584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малярией в Югре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(по месту выявления и по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месту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заражения</a:t>
            </a:r>
            <a:r>
              <a:rPr lang="ru-RU" sz="2700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784905"/>
              </p:ext>
            </p:extLst>
          </p:nvPr>
        </p:nvGraphicFramePr>
        <p:xfrm>
          <a:off x="838200" y="822330"/>
          <a:ext cx="10515601" cy="5839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8153">
                  <a:extLst>
                    <a:ext uri="{9D8B030D-6E8A-4147-A177-3AD203B41FA5}">
                      <a16:colId xmlns:a16="http://schemas.microsoft.com/office/drawing/2014/main" val="3607741528"/>
                    </a:ext>
                  </a:extLst>
                </a:gridCol>
                <a:gridCol w="2288153">
                  <a:extLst>
                    <a:ext uri="{9D8B030D-6E8A-4147-A177-3AD203B41FA5}">
                      <a16:colId xmlns:a16="http://schemas.microsoft.com/office/drawing/2014/main" val="2355940336"/>
                    </a:ext>
                  </a:extLst>
                </a:gridCol>
                <a:gridCol w="2154184">
                  <a:extLst>
                    <a:ext uri="{9D8B030D-6E8A-4147-A177-3AD203B41FA5}">
                      <a16:colId xmlns:a16="http://schemas.microsoft.com/office/drawing/2014/main" val="16525071"/>
                    </a:ext>
                  </a:extLst>
                </a:gridCol>
                <a:gridCol w="1897895">
                  <a:extLst>
                    <a:ext uri="{9D8B030D-6E8A-4147-A177-3AD203B41FA5}">
                      <a16:colId xmlns:a16="http://schemas.microsoft.com/office/drawing/2014/main" val="2346641765"/>
                    </a:ext>
                  </a:extLst>
                </a:gridCol>
                <a:gridCol w="1887216">
                  <a:extLst>
                    <a:ext uri="{9D8B030D-6E8A-4147-A177-3AD203B41FA5}">
                      <a16:colId xmlns:a16="http://schemas.microsoft.com/office/drawing/2014/main" val="2260386141"/>
                    </a:ext>
                  </a:extLst>
                </a:gridCol>
              </a:tblGrid>
              <a:tr h="335016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выявления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диагноз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заражения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Причина поездки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6792846"/>
                  </a:ext>
                </a:extLst>
              </a:tr>
              <a:tr h="67003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Нижневартовск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Р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.ovale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Монролия, республика Либерия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7833264"/>
                  </a:ext>
                </a:extLst>
              </a:tr>
              <a:tr h="67003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Нижневартовск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P.falciparum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Колливуар, республика Мали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2525895"/>
                  </a:ext>
                </a:extLst>
              </a:tr>
              <a:tr h="67003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Нижневартовск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P.falciparum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Демократическая республика Конго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349325"/>
                  </a:ext>
                </a:extLst>
              </a:tr>
              <a:tr h="382124">
                <a:tc rowSpan="2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Нижневартовск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P.falciparum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Южный Судан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3292937"/>
                  </a:ext>
                </a:extLst>
              </a:tr>
              <a:tr h="6700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Нижневартовск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P.falciparum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Демократическая республика Конго, Уганда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2556787"/>
                  </a:ext>
                </a:extLst>
              </a:tr>
              <a:tr h="695157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P.falciparum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 Джуба </a:t>
                      </a: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Южный Судан 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8552236"/>
                  </a:ext>
                </a:extLst>
              </a:tr>
              <a:tr h="695157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 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P.falciparum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spc="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r>
                        <a:rPr lang="ru-RU" sz="1200" b="1" spc="15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Хартун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spc="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Судан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8400567"/>
                  </a:ext>
                </a:extLst>
              </a:tr>
              <a:tr h="382124">
                <a:tc rowSpan="2"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Пыть-Ях 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P.falciparum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9568218"/>
                  </a:ext>
                </a:extLst>
              </a:tr>
              <a:tr h="6700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Пыть-Ях 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Малярия, вызванная P.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vivax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Африка, </a:t>
                      </a: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Египет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командировка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222911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900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Российской Федерации с наиболее высокими показателями  суммарной заболеваемости паразитарными болезнями в 2021 году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201474"/>
              </p:ext>
            </p:extLst>
          </p:nvPr>
        </p:nvGraphicFramePr>
        <p:xfrm>
          <a:off x="838200" y="1436912"/>
          <a:ext cx="10515600" cy="5081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783">
                  <a:extLst>
                    <a:ext uri="{9D8B030D-6E8A-4147-A177-3AD203B41FA5}">
                      <a16:colId xmlns:a16="http://schemas.microsoft.com/office/drawing/2014/main" val="533098146"/>
                    </a:ext>
                  </a:extLst>
                </a:gridCol>
                <a:gridCol w="2684417">
                  <a:extLst>
                    <a:ext uri="{9D8B030D-6E8A-4147-A177-3AD203B41FA5}">
                      <a16:colId xmlns:a16="http://schemas.microsoft.com/office/drawing/2014/main" val="37340137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9895201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196062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5809855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202099346"/>
                    </a:ext>
                  </a:extLst>
                </a:gridCol>
              </a:tblGrid>
              <a:tr h="150185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Субъекты РФ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Суммарное количество заболеваний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на 100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тыс.нас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СМП (2017-2019 г.г.0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/ снижение относительно СМП, раз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634462"/>
                  </a:ext>
                </a:extLst>
              </a:tr>
              <a:tr h="4685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504812"/>
                  </a:ext>
                </a:extLst>
              </a:tr>
              <a:tr h="808691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Российская Федерация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180640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123,34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238,99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↓1,9 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15435"/>
                  </a:ext>
                </a:extLst>
              </a:tr>
              <a:tr h="80869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Ненецкий автономный округ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454,24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1460,39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↓1,3,2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854192"/>
                  </a:ext>
                </a:extLst>
              </a:tr>
              <a:tr h="74684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Ханты-Мансийский автономный округ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5313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316,03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724,07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↓2,3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617887"/>
                  </a:ext>
                </a:extLst>
              </a:tr>
              <a:tr h="74684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Ямало-Ненецкий автономный округ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1660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304,18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304,18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↓1,9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149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7867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64833"/>
              </p:ext>
            </p:extLst>
          </p:nvPr>
        </p:nvGraphicFramePr>
        <p:xfrm>
          <a:off x="336176" y="309274"/>
          <a:ext cx="11430001" cy="6320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080">
                  <a:extLst>
                    <a:ext uri="{9D8B030D-6E8A-4147-A177-3AD203B41FA5}">
                      <a16:colId xmlns:a16="http://schemas.microsoft.com/office/drawing/2014/main" val="1024739488"/>
                    </a:ext>
                  </a:extLst>
                </a:gridCol>
                <a:gridCol w="4710759">
                  <a:extLst>
                    <a:ext uri="{9D8B030D-6E8A-4147-A177-3AD203B41FA5}">
                      <a16:colId xmlns:a16="http://schemas.microsoft.com/office/drawing/2014/main" val="3299251506"/>
                    </a:ext>
                  </a:extLst>
                </a:gridCol>
                <a:gridCol w="1052975">
                  <a:extLst>
                    <a:ext uri="{9D8B030D-6E8A-4147-A177-3AD203B41FA5}">
                      <a16:colId xmlns:a16="http://schemas.microsoft.com/office/drawing/2014/main" val="2269203878"/>
                    </a:ext>
                  </a:extLst>
                </a:gridCol>
                <a:gridCol w="1075232">
                  <a:extLst>
                    <a:ext uri="{9D8B030D-6E8A-4147-A177-3AD203B41FA5}">
                      <a16:colId xmlns:a16="http://schemas.microsoft.com/office/drawing/2014/main" val="689695078"/>
                    </a:ext>
                  </a:extLst>
                </a:gridCol>
                <a:gridCol w="1522670">
                  <a:extLst>
                    <a:ext uri="{9D8B030D-6E8A-4147-A177-3AD203B41FA5}">
                      <a16:colId xmlns:a16="http://schemas.microsoft.com/office/drawing/2014/main" val="3138730164"/>
                    </a:ext>
                  </a:extLst>
                </a:gridCol>
                <a:gridCol w="2329285">
                  <a:extLst>
                    <a:ext uri="{9D8B030D-6E8A-4147-A177-3AD203B41FA5}">
                      <a16:colId xmlns:a16="http://schemas.microsoft.com/office/drawing/2014/main" val="3157308112"/>
                    </a:ext>
                  </a:extLst>
                </a:gridCol>
              </a:tblGrid>
              <a:tr h="451438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выполненных исследований за 2021 год в лаборатории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243872258"/>
                  </a:ext>
                </a:extLst>
              </a:tr>
              <a:tr h="451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СВОД по ХМАО за 2021 год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097359"/>
                  </a:ext>
                </a:extLst>
              </a:tr>
              <a:tr h="451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ОТПРАВЛЕННЫЕ по договору (аутсорсинг)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Примечание*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extLst>
                  <a:ext uri="{0D108BD9-81ED-4DB2-BD59-A6C34878D82A}">
                    <a16:rowId xmlns:a16="http://schemas.microsoft.com/office/drawing/2014/main" val="2851332388"/>
                  </a:ext>
                </a:extLst>
              </a:tr>
              <a:tr h="13543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"+"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709270"/>
                  </a:ext>
                </a:extLst>
              </a:tr>
              <a:tr h="13543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Обнаружение  простейших (в том числе учитывать исследования проведенные в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копрограмме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132 160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1 020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Гельминты 992075 / 35178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460878490"/>
                  </a:ext>
                </a:extLst>
              </a:tr>
              <a:tr h="902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положительных:                                                      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Лямблиоз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3001658249"/>
                  </a:ext>
                </a:extLst>
              </a:tr>
              <a:tr h="451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Кишечная амеба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751251531"/>
                  </a:ext>
                </a:extLst>
              </a:tr>
              <a:tr h="451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Карликовая амеба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979887395"/>
                  </a:ext>
                </a:extLst>
              </a:tr>
              <a:tr h="451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Бластоцисты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95007248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422525" y="1819275"/>
            <a:ext cx="2494814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2756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197839"/>
              </p:ext>
            </p:extLst>
          </p:nvPr>
        </p:nvGraphicFramePr>
        <p:xfrm>
          <a:off x="838200" y="287382"/>
          <a:ext cx="10426792" cy="6413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4376">
                  <a:extLst>
                    <a:ext uri="{9D8B030D-6E8A-4147-A177-3AD203B41FA5}">
                      <a16:colId xmlns:a16="http://schemas.microsoft.com/office/drawing/2014/main" val="2464051150"/>
                    </a:ext>
                  </a:extLst>
                </a:gridCol>
                <a:gridCol w="1026960">
                  <a:extLst>
                    <a:ext uri="{9D8B030D-6E8A-4147-A177-3AD203B41FA5}">
                      <a16:colId xmlns:a16="http://schemas.microsoft.com/office/drawing/2014/main" val="3498139763"/>
                    </a:ext>
                  </a:extLst>
                </a:gridCol>
                <a:gridCol w="1048667">
                  <a:extLst>
                    <a:ext uri="{9D8B030D-6E8A-4147-A177-3AD203B41FA5}">
                      <a16:colId xmlns:a16="http://schemas.microsoft.com/office/drawing/2014/main" val="4042097436"/>
                    </a:ext>
                  </a:extLst>
                </a:gridCol>
                <a:gridCol w="1485051">
                  <a:extLst>
                    <a:ext uri="{9D8B030D-6E8A-4147-A177-3AD203B41FA5}">
                      <a16:colId xmlns:a16="http://schemas.microsoft.com/office/drawing/2014/main" val="2726322348"/>
                    </a:ext>
                  </a:extLst>
                </a:gridCol>
                <a:gridCol w="2271738">
                  <a:extLst>
                    <a:ext uri="{9D8B030D-6E8A-4147-A177-3AD203B41FA5}">
                      <a16:colId xmlns:a16="http://schemas.microsoft.com/office/drawing/2014/main" val="1493884967"/>
                    </a:ext>
                  </a:extLst>
                </a:gridCol>
              </a:tblGrid>
              <a:tr h="1480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Обнаружение  яиц/личинок  гельминтов (в том числе учитывать исследования проведенные в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копрограмме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542 417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28 367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3865634893"/>
                  </a:ext>
                </a:extLst>
              </a:tr>
              <a:tr h="986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положительных:                                                    Описторхоз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27 044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4266704813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556750105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Аскаридоз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66563787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Токсокароз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3252702947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Дифиллоботриоз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1 024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0908296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Свиной цепень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463885364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Власоглав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743076633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Гименолепидоз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4013908208"/>
                  </a:ext>
                </a:extLst>
              </a:tr>
              <a:tr h="49337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Бычий цепень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778729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5184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028131"/>
              </p:ext>
            </p:extLst>
          </p:nvPr>
        </p:nvGraphicFramePr>
        <p:xfrm>
          <a:off x="838200" y="300450"/>
          <a:ext cx="11147612" cy="64530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820">
                  <a:extLst>
                    <a:ext uri="{9D8B030D-6E8A-4147-A177-3AD203B41FA5}">
                      <a16:colId xmlns:a16="http://schemas.microsoft.com/office/drawing/2014/main" val="1366665537"/>
                    </a:ext>
                  </a:extLst>
                </a:gridCol>
                <a:gridCol w="4594376">
                  <a:extLst>
                    <a:ext uri="{9D8B030D-6E8A-4147-A177-3AD203B41FA5}">
                      <a16:colId xmlns:a16="http://schemas.microsoft.com/office/drawing/2014/main" val="1599131738"/>
                    </a:ext>
                  </a:extLst>
                </a:gridCol>
                <a:gridCol w="1026960">
                  <a:extLst>
                    <a:ext uri="{9D8B030D-6E8A-4147-A177-3AD203B41FA5}">
                      <a16:colId xmlns:a16="http://schemas.microsoft.com/office/drawing/2014/main" val="2697428238"/>
                    </a:ext>
                  </a:extLst>
                </a:gridCol>
                <a:gridCol w="1048667">
                  <a:extLst>
                    <a:ext uri="{9D8B030D-6E8A-4147-A177-3AD203B41FA5}">
                      <a16:colId xmlns:a16="http://schemas.microsoft.com/office/drawing/2014/main" val="3153103156"/>
                    </a:ext>
                  </a:extLst>
                </a:gridCol>
                <a:gridCol w="1485051">
                  <a:extLst>
                    <a:ext uri="{9D8B030D-6E8A-4147-A177-3AD203B41FA5}">
                      <a16:colId xmlns:a16="http://schemas.microsoft.com/office/drawing/2014/main" val="4149834357"/>
                    </a:ext>
                  </a:extLst>
                </a:gridCol>
                <a:gridCol w="2271738">
                  <a:extLst>
                    <a:ext uri="{9D8B030D-6E8A-4147-A177-3AD203B41FA5}">
                      <a16:colId xmlns:a16="http://schemas.microsoft.com/office/drawing/2014/main" val="3897033647"/>
                    </a:ext>
                  </a:extLst>
                </a:gridCol>
              </a:tblGrid>
              <a:tr h="835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Энтеробиоз (в том числе учитывать исследования проведенные в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копрограмме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317 280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5 774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3028492618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Криптоспоридиоз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900099960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гельминтозы (указать*)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497203709"/>
                  </a:ext>
                </a:extLst>
              </a:tr>
              <a:tr h="607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Исследование крови на малярийные паразиты                         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834305442"/>
                  </a:ext>
                </a:extLst>
              </a:tr>
              <a:tr h="835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Раздел VII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Иммунологические исследования (инфекционные)  (ВСЕГО)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3 276 888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3861766874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Описторхоз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26 712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2 388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3710000006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Лямблиоз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20 055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Паразиты  83539 / 5426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618492338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6 575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813526709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Аскаридоз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10 069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544644718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Токсокароз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13 071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294714033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Трихинеллез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6 484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1282472840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Клонорхоз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574789357"/>
                  </a:ext>
                </a:extLst>
              </a:tr>
              <a:tr h="41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гельминтозы (указать)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06" marR="39506" marT="0" marB="0" anchor="b"/>
                </a:tc>
                <a:extLst>
                  <a:ext uri="{0D108BD9-81ED-4DB2-BD59-A6C34878D82A}">
                    <a16:rowId xmlns:a16="http://schemas.microsoft.com/office/drawing/2014/main" val="2888219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989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03709"/>
          </a:xfrm>
        </p:spPr>
        <p:txBody>
          <a:bodyPr>
            <a:normAutofit/>
          </a:bodyPr>
          <a:lstStyle/>
          <a:p>
            <a:pPr indent="457200" algn="just"/>
            <a:r>
              <a:rPr lang="ru-RU" dirty="0"/>
              <a:t>  </a:t>
            </a:r>
            <a:br>
              <a:rPr lang="ru-RU" dirty="0"/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Паразитарные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– широко распространенная, разнообразная группа болезней, вызываемых гельминтами и простейшими, которые проходят жизненный цикл в организме человека, питаясь и размножаясь за счёт «хозяина» и вызывая поражение различных органов и систем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воздействие на весь организм в целом,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заподозрить и подтвердить данные болезни совместная задача клиницистов и лабораторной службы.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69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303" y="522514"/>
            <a:ext cx="8164285" cy="6113417"/>
          </a:xfrm>
        </p:spPr>
      </p:pic>
    </p:spTree>
    <p:extLst>
      <p:ext uri="{BB962C8B-B14F-4D97-AF65-F5344CB8AC3E}">
        <p14:creationId xmlns:p14="http://schemas.microsoft.com/office/powerpoint/2010/main" val="1177416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подготовлена на </a:t>
            </a:r>
            <a:r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Государственных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докладов о санитарно-эпидемиологическом благополучии в Российской Федерации и Ханты-Мансийском автономном округе - Югре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40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Паразитарные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в РФ в 2021 году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г. в Российской Федерации зарегистрировано увеличение количества заболевших малярией. Все случаи малярии, зарегистрированные в 2021 году, были завезены из стран дальнего зарубежья.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зарегистрировано 94 случая (0,06 на 100 тыс. населения) в 32 субъектах Российской Федерации против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58 случаев малярии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(0,04 на 100 тыс. населения) в 24 субъектах Российской Федерации в 2020 г. 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зарегистрировано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летальных случаев от малярии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2020 г. – 9),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 числе 1 летальный случай среди детей до 17 лет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Заболеваемость населения страны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продолжает снижение, в 2021 г. по сравнению с 2020 г. показатели заболеваемости уменьшились на 4,13 %, и составили 12,52 на 100 тыс. населения (рис. 1.212). Относительно СМП (39,1 на 100 тыс. населения) показатель снизился в 3 раза.  Удельный вес детей до 17 лет от всех случаев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составляет 78,2 %, показатель заболеваемости данной возрастной группы в 2021 г. составил 47,19 на 100 тыс., это на 2,27 % выше уровня 2020 г., и в 4,0 раза ниже 2012 г. На детей в возрасте от 3 до 6 лет приходится максимальная заболеваемость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(58,76 на 100 тысяч возрастной группы), у детей до 1 года зарегистрировано 108 случаев 7,43 на 100 тыс. населения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548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8909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заболеваемости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Российской Федерации,  2010–2021 гг., на 100 тыс. населения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4034"/>
            <a:ext cx="10515600" cy="4922929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лямблиозом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территории Российской Федерации распределяется неравномерно – от 0,18 до 157,86 на 100 тыс. населения.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Превышение среднероссийского показателя наблюдается в 28 территориях страны.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 водоемы недостаточно очищенных и не обезвреженных хозяйственно-бытовых сточных вод способствует их массивному загрязнению простейшими, в том числе цистами лямблий,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ооцистами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криптоспоридий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яйцами гельминтов, что представляет особую опасность для водоемов, используемых в качестве источников хозяйственно-питьевого водоснабжения. С целью мониторинга за объектами внешней среды проводились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санитарнопаразитологические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исследования воды централизованного водоснабжения и воды плавательных бассейнов; цисты лямблий были обнаружены в воде централизованного водоснабжения в 0,04 % проб (2020 г. – 0,02 %, 2012 г. – 0,07 %), в воде плавательных бассейнов – 0,03 % (в 2020 г. – 0,004 %, 2012 г. – 0,02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%).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Обнаружение цист лямблий в воде централизованного питьевого водоснабжения, плавательных бассейнов, аквапарков определяет риски заражения.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900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 (РФ 2021 год)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4034"/>
            <a:ext cx="10515600" cy="492292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протозойных болезней на территории Российской Федерации продолжает регистрироваться токсоплазмоз, который имеет повсеместное распространение среди людей и животных. Фиксируется как врожденный, так и приобретенный токсоплазмоз. Врожденный токсоплазмоз является серьезной проблемой несмотря на то, что встречается менее чем в 1 % случаев от всех случаев токсоплазмоза. За 2021 г. зарегистрировано 407 случаев токсоплазмоза в 30 субъектах (0,28 на 100 тыс. населения),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выше показателя прошлого года на 27,3 %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 28 % ниже СМП (0,39). В 2021 г. 25 случаев токсоплазмоза выявлены среди детей до 17 лет.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4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Энтеробиоз (РФ 2021 год)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470"/>
            <a:ext cx="10515600" cy="50404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заболеваемости гельминтозами, энтеробиоз продолжает оставаться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доминирующей инвазией (76,8 %),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определяющей уровень детской заболеваемости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паразитозами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Несмотря на это, заболеваемость энтеробиозом в последние 10 лет имеет устойчивую тенденцию к снижению, в 2021 г. зарегистрировано более 138,7 тыс. случаев энтеробиоза (94,7 на 100 тыс. населения),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выше показателя прошлого года на 7,88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%, но, при этом, по сравнению с СМП заболеваемость снизилась в 1,6 раза.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детей до 17 лет показатель заболеваемости энтеробиозом составил 449,13 на 100 тыс.,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сравнению с 2020 г. наблюдается повышение заболеваемости на 7,65 %,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с 2012 г. заболеваемость снизилась в 1,8 раза. В 2021 г. доля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инвазированных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до 17 лет составила 98,4 % от всех случаев энтеробиоза.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заболеваемость энтеробиозом приходятся на возрастную  группу от 3 до 6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 (734,49 на 100 тыс. детей данного возраста).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Энтеробиоз выявлен также среди детей до 1 года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(310 случаев), показатель заболеваемости составил 21,32 на 100 тыс. детей, по сравнению с 2012 г. (66,77 на 100 тыс. детей) он снизился почти в 3,1 раза.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Превышение среднероссийского показателя в 2021 г. отмечено в 38 субъектах Российской Федерации, при этом разброс показателей заболеваемости колебался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12,70 до 376,55 на 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 тыс. населения.  Обнаружение в смывах в детских образовательных организациях, плавательных бассейнах, аквапарках и прочих местах яиц гельминтов может свидетельствовать о нарушении санитарно-эпидемиологического режима в данных организациях.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выявления яиц гельминтов в смывах в 2021 г. составил 0,4 % (в 2020 г. – 0,06 %, в 2012 г. – 0,1 %)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98068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Аскаридоз (РФ 2021 год)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1784"/>
            <a:ext cx="10515600" cy="4975179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2021 г. выявлено 8 783 случая аскаридоза (6,0 на 100 тыс. населения), что на 7,4 % ниже показателя 2020 г. (6,48 на 100 тыс. населения) и в 3,0 раза меньше СМП (18,1 на 100 тыс. населения) (рис. 1.213).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детского населения выявлен 6 651 случай (21,89 на 100 тыс. детей данного возраста),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заболеваемости детей этой группы снизился на 5,69 % 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сравнению с 2020 г., а по сравнению с 2012 г. – в 4,4 раза.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Превышение среднероссийского показателя заболеваемости зарегистрировано в 33 субъектах Российской Федерации. Показатели заболеваемости аскаридозом варьировали от 0,39 до 30,22 на 100 тыс. населения.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городского населения среди заболевших в 2021 г. составил 70,5 %, что отражает тенденцию последних лет и может объясняется заражением городского населения в основном на дачных участках при употреблении в пищу загрязненных яйцами гельминтов ягод и столовой зелени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 результатам лабораторных исследований обсемененность яйцами гельминтов овощей и столовой зелени в 2021 г. составила 0,15 % (в 2020 г. – 0,26 %, в 2012 г. – 0,54 %), из них импортируемых – 0,03 % (в 2020 г. – 0,11 %, в 2012 г. – 0,24 %); плодов и ягод – 0,08 % (в 2020 г. – 0,07 %, в 2012 г. – 0 %), из них импортируемых – 0,01 % (в 2020 г. – 0,04 %, в 2012 г. – 0 %). В 2012 г. данных по исследованиям плодов и ягод нет.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7770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5127</Words>
  <Application>Microsoft Office PowerPoint</Application>
  <PresentationFormat>Широкоэкранный</PresentationFormat>
  <Paragraphs>826</Paragraphs>
  <Slides>45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Times New Roman</vt:lpstr>
      <vt:lpstr>Тема Office</vt:lpstr>
      <vt:lpstr>Паразитарные заболевания и протозоозы в 2021 году</vt:lpstr>
      <vt:lpstr> Паразитарные заболевания </vt:lpstr>
      <vt:lpstr>Нормативные документы</vt:lpstr>
      <vt:lpstr>Субъекты Российской Федерации с наиболее высокими показателями  суммарной заболеваемости паразитарными болезнями в 2021 году </vt:lpstr>
      <vt:lpstr> Паразитарные заболевания в РФ в 2021 году</vt:lpstr>
      <vt:lpstr>Динамика заболеваемости лямблиозом в Российской Федерации,  2010–2021 гг., на 100 тыс. населения </vt:lpstr>
      <vt:lpstr>Токсоплазмоз (РФ 2021 год)</vt:lpstr>
      <vt:lpstr>Энтеробиоз (РФ 2021 год)</vt:lpstr>
      <vt:lpstr>Аскаридоз (РФ 2021 год)</vt:lpstr>
      <vt:lpstr>Токсокароз (РФ 2021 год)</vt:lpstr>
      <vt:lpstr>Паразитозы, передающиеся через рыбу</vt:lpstr>
      <vt:lpstr>Трихинеллез (РФ в 2021)</vt:lpstr>
      <vt:lpstr>Эхинококкоз (2021 год РФ)</vt:lpstr>
      <vt:lpstr>Гельминтозы и кишечные протозоозы в ХМАО-Югре</vt:lpstr>
      <vt:lpstr>Эпидситуация в ХМАО-Югре</vt:lpstr>
      <vt:lpstr>   Геогельминтозы   </vt:lpstr>
      <vt:lpstr>Геогельминтозы </vt:lpstr>
      <vt:lpstr>Биогельминтозы </vt:lpstr>
      <vt:lpstr>Биогельминтозы </vt:lpstr>
      <vt:lpstr>Биогельминтозы, передающиеся через рыбу </vt:lpstr>
      <vt:lpstr>Динамика заболеваемости описторхозом в ХМАО-Югре за 20 лет   </vt:lpstr>
      <vt:lpstr>  Биогельминтозы, передающиеся через рыбу - описторхоз </vt:lpstr>
      <vt:lpstr>Муниципальные образования, в которых наблюдается снижение регистрируемой заболеваемости описторхозом в 2021 году </vt:lpstr>
      <vt:lpstr>Муниципальные образования, в которых наблюдается рост регистрируемой заболеваемости описторхозом в 2021 году </vt:lpstr>
      <vt:lpstr>Биогельминтозы, передающиеся через рыбу - описторхоз</vt:lpstr>
      <vt:lpstr>Биогельминтозы, передающиеся через рыбу -  Дифиллоботриоз</vt:lpstr>
      <vt:lpstr>Биогельминтозы, передающиеся через мясо </vt:lpstr>
      <vt:lpstr>Редкие гельминтозы </vt:lpstr>
      <vt:lpstr>Протозоозы  </vt:lpstr>
      <vt:lpstr>Лямблиоз</vt:lpstr>
      <vt:lpstr>Динамика заболеваемости лямблиозом в ХМАО-Югре </vt:lpstr>
      <vt:lpstr>Лямблиоз</vt:lpstr>
      <vt:lpstr>Криптоспоридиоз</vt:lpstr>
      <vt:lpstr>Территории, в которых осуществляется диагностика криптоспоридиоза</vt:lpstr>
      <vt:lpstr>Токсоплазмоз</vt:lpstr>
      <vt:lpstr>Динамика заболеваемости токсоплазмозом в ХМАО-Югре </vt:lpstr>
      <vt:lpstr> Малярия </vt:lpstr>
      <vt:lpstr>Малярия</vt:lpstr>
      <vt:lpstr>Заболеваемость малярией в Югре  (по месту выявления и по месту заражения) </vt:lpstr>
      <vt:lpstr>Презентация PowerPoint</vt:lpstr>
      <vt:lpstr>Презентация PowerPoint</vt:lpstr>
      <vt:lpstr>Презентация PowerPoint</vt:lpstr>
      <vt:lpstr>   Паразитарные заболевания – широко распространенная, разнообразная группа болезней, вызываемых гельминтами и простейшими, которые проходят жизненный цикл в организме человека, питаясь и размножаясь за счёт «хозяина» и вызывая поражение различных органов и систем.   Учитывая воздействие на весь организм в целом, заподозрить и подтвердить данные болезни совместная задача клиницистов и лабораторной службы.</vt:lpstr>
      <vt:lpstr>Презентация PowerPoint</vt:lpstr>
      <vt:lpstr>    Спасибо за внимание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Паразитарные заболевания 2021 год</dc:title>
  <dc:creator>ЕжоваОА</dc:creator>
  <cp:lastModifiedBy>ЕжоваОА</cp:lastModifiedBy>
  <cp:revision>52</cp:revision>
  <cp:lastPrinted>2022-12-01T08:50:49Z</cp:lastPrinted>
  <dcterms:created xsi:type="dcterms:W3CDTF">2022-11-07T04:04:25Z</dcterms:created>
  <dcterms:modified xsi:type="dcterms:W3CDTF">2022-12-01T09:15:09Z</dcterms:modified>
</cp:coreProperties>
</file>